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401988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2212451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623770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5BD3E81-14B6-4C18-A36A-DE076CF040F7}" type="datetimeFigureOut">
              <a:rPr lang="ru-RU" smtClean="0"/>
              <a:t>15.03.2021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02715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5BD3E81-14B6-4C18-A36A-DE076CF040F7}" type="datetimeFigureOut">
              <a:rPr lang="ru-RU" smtClean="0"/>
              <a:t>15.03.2021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14586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5BD3E81-14B6-4C18-A36A-DE076CF040F7}" type="datetimeFigureOut">
              <a:rPr lang="ru-RU" smtClean="0"/>
              <a:t>15.03.2021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130473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BD3E81-14B6-4C18-A36A-DE076CF040F7}" type="datetimeFigureOut">
              <a:rPr lang="ru-RU" smtClean="0"/>
              <a:t>15.03.2021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702496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5BD3E81-14B6-4C18-A36A-DE076CF040F7}" type="datetimeFigureOut">
              <a:rPr lang="ru-RU" smtClean="0"/>
              <a:t>15.03.2021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388508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5BD3E81-14B6-4C18-A36A-DE076CF040F7}" type="datetimeFigureOut">
              <a:rPr lang="ru-RU" smtClean="0"/>
              <a:t>15.03.2021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277872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55327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7D9FDE-F002-4F0E-9693-1673E54B14D7}" type="slidenum">
              <a:rPr lang="ru-RU" smtClean="0"/>
              <a:t>‹#›</a:t>
            </a:fld>
            <a:endParaRPr lang="ru-RU"/>
          </a:p>
        </p:txBody>
      </p:sp>
    </p:spTree>
    <p:extLst>
      <p:ext uri="{BB962C8B-B14F-4D97-AF65-F5344CB8AC3E}">
        <p14:creationId xmlns:p14="http://schemas.microsoft.com/office/powerpoint/2010/main" val="1617100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D3E81-14B6-4C18-A36A-DE076CF040F7}" type="datetimeFigureOut">
              <a:rPr lang="ru-RU" smtClean="0"/>
              <a:t>15.03.2021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D9FDE-F002-4F0E-9693-1673E54B14D7}" type="slidenum">
              <a:rPr lang="ru-RU" smtClean="0"/>
              <a:t>‹#›</a:t>
            </a:fld>
            <a:endParaRPr lang="ru-RU"/>
          </a:p>
        </p:txBody>
      </p:sp>
    </p:spTree>
    <p:extLst>
      <p:ext uri="{BB962C8B-B14F-4D97-AF65-F5344CB8AC3E}">
        <p14:creationId xmlns:p14="http://schemas.microsoft.com/office/powerpoint/2010/main" val="294632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adilet.zan.kz/rus/docs/V1400009951#z9"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3" y="1425388"/>
            <a:ext cx="10475258" cy="2649070"/>
          </a:xfrm>
        </p:spPr>
        <p:txBody>
          <a:bodyPr>
            <a:normAutofit/>
          </a:bodyPr>
          <a:lstStyle/>
          <a:p>
            <a:r>
              <a:rPr lang="ru-RU" sz="3600" b="1" smtClean="0">
                <a:latin typeface="Bookman Old Style" panose="02050604050505020204" pitchFamily="18" charset="0"/>
              </a:rPr>
              <a:t>ГОСУДАРСТВЕННЫЙ ЗЕМЕЛЬНЫЙ КАДАСТР </a:t>
            </a:r>
            <a:br>
              <a:rPr lang="ru-RU" sz="3600" b="1" smtClean="0">
                <a:latin typeface="Bookman Old Style" panose="02050604050505020204" pitchFamily="18" charset="0"/>
              </a:rPr>
            </a:br>
            <a:r>
              <a:rPr lang="ru-RU" sz="3600" b="1" smtClean="0">
                <a:latin typeface="Bookman Old Style" panose="02050604050505020204" pitchFamily="18" charset="0"/>
              </a:rPr>
              <a:t>РЕСПУБЛИКИ КАЗАХСТАН</a:t>
            </a:r>
            <a:endParaRPr lang="ru-RU" sz="3600" b="1">
              <a:latin typeface="Bookman Old Style" panose="02050604050505020204" pitchFamily="18" charset="0"/>
            </a:endParaRPr>
          </a:p>
        </p:txBody>
      </p:sp>
    </p:spTree>
    <p:extLst>
      <p:ext uri="{BB962C8B-B14F-4D97-AF65-F5344CB8AC3E}">
        <p14:creationId xmlns:p14="http://schemas.microsoft.com/office/powerpoint/2010/main" val="170785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93377" y="820271"/>
            <a:ext cx="10475258" cy="4666128"/>
          </a:xfrm>
        </p:spPr>
        <p:txBody>
          <a:bodyPr>
            <a:normAutofit/>
          </a:bodyPr>
          <a:lstStyle/>
          <a:p>
            <a:r>
              <a:rPr lang="ru-RU" sz="2800">
                <a:latin typeface="Bookman Old Style" panose="02050604050505020204" pitchFamily="18" charset="0"/>
              </a:rPr>
              <a:t>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a:t>
            </a:r>
          </a:p>
        </p:txBody>
      </p:sp>
    </p:spTree>
    <p:extLst>
      <p:ext uri="{BB962C8B-B14F-4D97-AF65-F5344CB8AC3E}">
        <p14:creationId xmlns:p14="http://schemas.microsoft.com/office/powerpoint/2010/main" val="99728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6824" y="981635"/>
            <a:ext cx="10408023" cy="3697940"/>
          </a:xfrm>
        </p:spPr>
        <p:txBody>
          <a:bodyPr>
            <a:normAutofit/>
          </a:bodyPr>
          <a:lstStyle/>
          <a:p>
            <a:r>
              <a:rPr lang="ru-RU" sz="2800">
                <a:latin typeface="Bookman Old Style" panose="02050604050505020204" pitchFamily="18" charset="0"/>
              </a:rPr>
              <a:t>Составной частью земельного кадастра является мелиоративный кадастр орошаемых земель, представляющий собой систему сведений о мелиоративном состоянии орошаемых земельных участков, оценке их качественных характеристик по природным и ирригационно-хозяйственным условиям, об учете их использования.</a:t>
            </a:r>
          </a:p>
        </p:txBody>
      </p:sp>
    </p:spTree>
    <p:extLst>
      <p:ext uri="{BB962C8B-B14F-4D97-AF65-F5344CB8AC3E}">
        <p14:creationId xmlns:p14="http://schemas.microsoft.com/office/powerpoint/2010/main" val="3833668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5" y="793376"/>
            <a:ext cx="10313893" cy="4773706"/>
          </a:xfrm>
        </p:spPr>
        <p:txBody>
          <a:bodyPr>
            <a:normAutofit fontScale="90000"/>
          </a:bodyPr>
          <a:lstStyle/>
          <a:p>
            <a:pPr algn="just" fontAlgn="base"/>
            <a:r>
              <a:rPr lang="ru-RU" sz="2700">
                <a:latin typeface="Bookman Old Style" panose="02050604050505020204" pitchFamily="18" charset="0"/>
              </a:rPr>
              <a:t>Организация ведения земельного кадастра в Республике Казахстан осуществляется центральным уполномоченным органом.</a:t>
            </a:r>
            <a:br>
              <a:rPr lang="ru-RU" sz="2700">
                <a:latin typeface="Bookman Old Style" panose="02050604050505020204" pitchFamily="18" charset="0"/>
              </a:rPr>
            </a:br>
            <a:r>
              <a:rPr lang="ru-RU" sz="2700">
                <a:latin typeface="Bookman Old Style" panose="02050604050505020204" pitchFamily="18" charset="0"/>
              </a:rPr>
              <a:t>      </a:t>
            </a:r>
            <a:r>
              <a:rPr lang="ru-RU" sz="2700" smtClean="0">
                <a:latin typeface="Bookman Old Style" panose="02050604050505020204" pitchFamily="18" charset="0"/>
              </a:rPr>
              <a:t> </a:t>
            </a:r>
            <a:r>
              <a:rPr lang="ru-RU" sz="2700">
                <a:latin typeface="Bookman Old Style" panose="02050604050505020204" pitchFamily="18" charset="0"/>
              </a:rPr>
              <a:t>Государственный земельный кадастр Республики Казахстан (земельный кадастр республики, областей, городов республиканского значения, столицы, районов, городов областного значения является составной частью государственной системы кадастров Республики Казахстан и ведется по единой системе на всей территории Республики Казахстан.</a:t>
            </a:r>
            <a:br>
              <a:rPr lang="ru-RU" sz="2700">
                <a:latin typeface="Bookman Old Style" panose="02050604050505020204" pitchFamily="18" charset="0"/>
              </a:rPr>
            </a:br>
            <a:r>
              <a:rPr lang="ru-RU" sz="2700">
                <a:latin typeface="Bookman Old Style" panose="02050604050505020204" pitchFamily="18" charset="0"/>
              </a:rPr>
              <a:t>      Деятельность по ведению государственного земельного кадастра Республики Казахстан относится к государственной монополии и осуществляется </a:t>
            </a:r>
            <a:r>
              <a:rPr lang="ru-RU" sz="2700" b="1">
                <a:latin typeface="Bookman Old Style" panose="02050604050505020204" pitchFamily="18" charset="0"/>
              </a:rPr>
              <a:t>Государственной корпорацией</a:t>
            </a:r>
            <a:r>
              <a:rPr lang="ru-RU" sz="2700">
                <a:latin typeface="Bookman Old Style" panose="02050604050505020204" pitchFamily="18" charset="0"/>
              </a:rPr>
              <a:t>.</a:t>
            </a:r>
            <a:br>
              <a:rPr lang="ru-RU" sz="2700">
                <a:latin typeface="Bookman Old Style" panose="02050604050505020204" pitchFamily="18" charset="0"/>
              </a:rPr>
            </a:br>
            <a:r>
              <a:rPr lang="ru-RU" sz="2700">
                <a:latin typeface="Bookman Old Style" panose="02050604050505020204" pitchFamily="18" charset="0"/>
              </a:rPr>
              <a:t>     </a:t>
            </a:r>
            <a:endParaRPr lang="ru-RU" sz="2800">
              <a:latin typeface="Bookman Old Style" panose="02050604050505020204" pitchFamily="18" charset="0"/>
            </a:endParaRPr>
          </a:p>
        </p:txBody>
      </p:sp>
    </p:spTree>
    <p:extLst>
      <p:ext uri="{BB962C8B-B14F-4D97-AF65-F5344CB8AC3E}">
        <p14:creationId xmlns:p14="http://schemas.microsoft.com/office/powerpoint/2010/main" val="2692919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6" y="981634"/>
            <a:ext cx="10246658" cy="3872753"/>
          </a:xfrm>
        </p:spPr>
        <p:txBody>
          <a:bodyPr>
            <a:normAutofit/>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Цены на товары (работы, услуги), производимые и (или) реализуемые Государственной корпорацией, устанавливаются уполномоченным органом, определяемым решением Правительства Республики Казахстан из числа центральных государственных органов, по согласованию с центральным уполномоченным органом и антимонопольным органом.</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4137604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6" y="981634"/>
            <a:ext cx="10690410" cy="5351931"/>
          </a:xfrm>
        </p:spPr>
        <p:txBody>
          <a:bodyPr>
            <a:normAutofit fontScale="90000"/>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a:t>
            </a:r>
            <a:r>
              <a:rPr lang="ru-RU" sz="3100" smtClean="0">
                <a:latin typeface="Bookman Old Style" panose="02050604050505020204" pitchFamily="18" charset="0"/>
              </a:rPr>
              <a:t>Сведения </a:t>
            </a:r>
            <a:r>
              <a:rPr lang="ru-RU" sz="3100">
                <a:latin typeface="Bookman Old Style" panose="02050604050505020204" pitchFamily="18" charset="0"/>
              </a:rPr>
              <a:t>государственного земельного кадастра являются государственным информационным ресурсом.</a:t>
            </a:r>
            <a:br>
              <a:rPr lang="ru-RU" sz="3100">
                <a:latin typeface="Bookman Old Style" panose="02050604050505020204" pitchFamily="18" charset="0"/>
              </a:rPr>
            </a:br>
            <a:r>
              <a:rPr lang="ru-RU" sz="3100">
                <a:latin typeface="Bookman Old Style" panose="02050604050505020204" pitchFamily="18" charset="0"/>
              </a:rPr>
              <a:t>    </a:t>
            </a:r>
            <a:r>
              <a:rPr lang="ru-RU" sz="3100" smtClean="0">
                <a:latin typeface="Bookman Old Style" panose="02050604050505020204" pitchFamily="18" charset="0"/>
              </a:rPr>
              <a:t> Формирование </a:t>
            </a:r>
            <a:r>
              <a:rPr lang="ru-RU" sz="3100">
                <a:latin typeface="Bookman Old Style" panose="02050604050505020204" pitchFamily="18" charset="0"/>
              </a:rPr>
              <a:t>сведений государственного земельного кадастра обеспечивается проведением топографо-геодезических, аэрокосмических, картографических, землеустроительных работ, почвенных, геоботанических обследований и изысканий, работ по мониторингу земель, количественного и качественного учета земель, составлением земельно-кадастрового дела на конкретный земельный участок, изготовлением земельно-кадастровых карт и идентификационного документа на земельный участок.</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366074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2355" y="685800"/>
            <a:ext cx="9977716" cy="4746812"/>
          </a:xfrm>
        </p:spPr>
        <p:txBody>
          <a:bodyPr>
            <a:normAutofit/>
          </a:bodyPr>
          <a:lstStyle/>
          <a:p>
            <a:pPr algn="just"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Данные государственного земельного кадастра являются основой при планировании использования и охраны земель, при проведении землеустройства, оценке хозяйственной деятельности и осуществлении других мероприятий, связанных с использованием и охраной земель, а также для формирования единого государственного реестра земель, ведения правового и других кадастров, определения размера платежей за землю, учета стоимости земельных участков в составе недвижимого имущества и стоимости земли в составе природных ресурсов.</a:t>
            </a:r>
          </a:p>
        </p:txBody>
      </p:sp>
    </p:spTree>
    <p:extLst>
      <p:ext uri="{BB962C8B-B14F-4D97-AF65-F5344CB8AC3E}">
        <p14:creationId xmlns:p14="http://schemas.microsoft.com/office/powerpoint/2010/main" val="901050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2" y="1102659"/>
            <a:ext cx="10219763" cy="3953436"/>
          </a:xfrm>
        </p:spPr>
        <p:txBody>
          <a:bodyPr>
            <a:normAutofit/>
          </a:bodyPr>
          <a:lstStyle/>
          <a:p>
            <a:pPr algn="just" fontAlgn="base"/>
            <a:r>
              <a:rPr lang="ru-RU" sz="2400">
                <a:latin typeface="Bookman Old Style" panose="02050604050505020204" pitchFamily="18" charset="0"/>
              </a:rPr>
              <a:t/>
            </a:r>
            <a:br>
              <a:rPr lang="ru-RU" sz="2400">
                <a:latin typeface="Bookman Old Style" panose="02050604050505020204" pitchFamily="18" charset="0"/>
              </a:rPr>
            </a:br>
            <a:r>
              <a:rPr lang="ru-RU" sz="2400">
                <a:latin typeface="Bookman Old Style" panose="02050604050505020204" pitchFamily="18" charset="0"/>
              </a:rPr>
              <a:t>  Единицей учета и хранения данных государственного земельного кадастра является земельный участок, выделенный в замкнутых границах, закрепляемый в установленном порядке за субъектами земельных правоотношений.</a:t>
            </a:r>
            <a:br>
              <a:rPr lang="ru-RU" sz="2400">
                <a:latin typeface="Bookman Old Style" panose="02050604050505020204" pitchFamily="18" charset="0"/>
              </a:rPr>
            </a:br>
            <a:r>
              <a:rPr lang="ru-RU" sz="2400">
                <a:latin typeface="Bookman Old Style" panose="02050604050505020204" pitchFamily="18" charset="0"/>
              </a:rPr>
              <a:t>      </a:t>
            </a:r>
            <a:r>
              <a:rPr lang="ru-RU" sz="2400" smtClean="0">
                <a:latin typeface="Bookman Old Style" panose="02050604050505020204" pitchFamily="18" charset="0"/>
              </a:rPr>
              <a:t> </a:t>
            </a:r>
            <a:r>
              <a:rPr lang="ru-RU" sz="2400">
                <a:latin typeface="Bookman Old Style" panose="02050604050505020204" pitchFamily="18" charset="0"/>
              </a:rPr>
              <a:t>Государственному кадастровому учету подлежат земельные участки, расположенные на территории Республики Казахстан, независимо от формы собственности на землю, целевого назначения и разрешенного характера использования земельных </a:t>
            </a:r>
            <a:r>
              <a:rPr lang="ru-RU" sz="2400" smtClean="0">
                <a:latin typeface="Bookman Old Style" panose="02050604050505020204" pitchFamily="18" charset="0"/>
              </a:rPr>
              <a:t>участков. </a:t>
            </a:r>
            <a:r>
              <a:rPr lang="ru-RU" sz="2400">
                <a:latin typeface="Bookman Old Style" panose="02050604050505020204" pitchFamily="18" charset="0"/>
              </a:rPr>
              <a:t/>
            </a:r>
            <a:br>
              <a:rPr lang="ru-RU" sz="2400">
                <a:latin typeface="Bookman Old Style" panose="02050604050505020204" pitchFamily="18" charset="0"/>
              </a:rPr>
            </a:br>
            <a:endParaRPr lang="ru-RU" sz="2400">
              <a:latin typeface="Bookman Old Style" panose="02050604050505020204" pitchFamily="18" charset="0"/>
            </a:endParaRPr>
          </a:p>
        </p:txBody>
      </p:sp>
    </p:spTree>
    <p:extLst>
      <p:ext uri="{BB962C8B-B14F-4D97-AF65-F5344CB8AC3E}">
        <p14:creationId xmlns:p14="http://schemas.microsoft.com/office/powerpoint/2010/main" val="844367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5835" y="174811"/>
            <a:ext cx="10824883" cy="6360459"/>
          </a:xfrm>
        </p:spPr>
        <p:txBody>
          <a:bodyPr>
            <a:normAutofit fontScale="90000"/>
          </a:bodyPr>
          <a:lstStyle/>
          <a:p>
            <a:pPr fontAlgn="base"/>
            <a:r>
              <a:rPr lang="ru-RU" sz="2700">
                <a:latin typeface="Bookman Old Style" panose="02050604050505020204" pitchFamily="18" charset="0"/>
              </a:rPr>
              <a:t/>
            </a:r>
            <a:br>
              <a:rPr lang="ru-RU" sz="2700">
                <a:latin typeface="Bookman Old Style" panose="02050604050505020204" pitchFamily="18" charset="0"/>
              </a:rPr>
            </a:br>
            <a:r>
              <a:rPr lang="ru-RU" sz="2700">
                <a:latin typeface="Bookman Old Style" panose="02050604050505020204" pitchFamily="18" charset="0"/>
              </a:rPr>
              <a:t>  Ведение государственного земельного кадастра включает следующие виды деятельности:</a:t>
            </a:r>
            <a:br>
              <a:rPr lang="ru-RU" sz="2700">
                <a:latin typeface="Bookman Old Style" panose="02050604050505020204" pitchFamily="18" charset="0"/>
              </a:rPr>
            </a:br>
            <a:r>
              <a:rPr lang="ru-RU" sz="2700">
                <a:latin typeface="Bookman Old Style" panose="02050604050505020204" pitchFamily="18" charset="0"/>
              </a:rPr>
              <a:t>      1) формирование кадастрового дела земельного участка;</a:t>
            </a:r>
            <a:br>
              <a:rPr lang="ru-RU" sz="2700">
                <a:latin typeface="Bookman Old Style" panose="02050604050505020204" pitchFamily="18" charset="0"/>
              </a:rPr>
            </a:br>
            <a:r>
              <a:rPr lang="ru-RU" sz="2700">
                <a:latin typeface="Bookman Old Style" panose="02050604050505020204" pitchFamily="18" charset="0"/>
              </a:rPr>
              <a:t>      2) учет качества земель, включающий их экономическую оценку и ведение мониторинга земель, проведение почвенных, геоботанических, агрохимических обследований и бонитировки почв;</a:t>
            </a:r>
            <a:br>
              <a:rPr lang="ru-RU" sz="2700">
                <a:latin typeface="Bookman Old Style" panose="02050604050505020204" pitchFamily="18" charset="0"/>
              </a:rPr>
            </a:br>
            <a:r>
              <a:rPr lang="ru-RU" sz="2700">
                <a:latin typeface="Bookman Old Style" panose="02050604050505020204" pitchFamily="18" charset="0"/>
              </a:rPr>
              <a:t>      3) учет количества земель, собственников земельных участков и землепользователей, а также других субъектов земельных правоотношений для целей государственной регистрации;</a:t>
            </a:r>
            <a:br>
              <a:rPr lang="ru-RU" sz="2700">
                <a:latin typeface="Bookman Old Style" panose="02050604050505020204" pitchFamily="18" charset="0"/>
              </a:rPr>
            </a:br>
            <a:r>
              <a:rPr lang="ru-RU" sz="2700">
                <a:latin typeface="Bookman Old Style" panose="02050604050505020204" pitchFamily="18" charset="0"/>
              </a:rPr>
              <a:t>      4) государственную кадастровую оценку земель, включающую определение кадастровой (оценочной) стоимости земельных участков; составление схем границ оценочных зон в населенных пунктах с установлением в них поправочных коэффициентов к базовым ставкам платы за земельные участки; расчет базовых ставок платы за земельные участки; определение потерь сельскохозяйственного производства при изъятии сельскохозяйственных угодий для целей, не связанных с ведением сельского </a:t>
            </a:r>
            <a:r>
              <a:rPr lang="ru-RU" sz="2700" smtClean="0">
                <a:latin typeface="Bookman Old Style" panose="02050604050505020204" pitchFamily="18" charset="0"/>
              </a:rPr>
              <a:t>хозяйства;</a:t>
            </a:r>
            <a:endParaRPr lang="ru-RU" sz="2900">
              <a:latin typeface="Bookman Old Style" panose="02050604050505020204" pitchFamily="18" charset="0"/>
            </a:endParaRPr>
          </a:p>
        </p:txBody>
      </p:sp>
    </p:spTree>
    <p:extLst>
      <p:ext uri="{BB962C8B-B14F-4D97-AF65-F5344CB8AC3E}">
        <p14:creationId xmlns:p14="http://schemas.microsoft.com/office/powerpoint/2010/main" val="2924434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389965"/>
            <a:ext cx="10824883" cy="5311588"/>
          </a:xfrm>
        </p:spPr>
        <p:txBody>
          <a:bodyPr>
            <a:normAutofit fontScale="90000"/>
          </a:bodyPr>
          <a:lstStyle/>
          <a:p>
            <a:pPr fontAlgn="base"/>
            <a:r>
              <a:rPr lang="ru-RU" sz="2400">
                <a:latin typeface="Bookman Old Style" panose="02050604050505020204" pitchFamily="18" charset="0"/>
              </a:rPr>
              <a:t/>
            </a:r>
            <a:br>
              <a:rPr lang="ru-RU" sz="2400">
                <a:latin typeface="Bookman Old Style" panose="02050604050505020204" pitchFamily="18" charset="0"/>
              </a:rPr>
            </a:br>
            <a:r>
              <a:rPr lang="ru-RU" sz="2400">
                <a:latin typeface="Bookman Old Style" panose="02050604050505020204" pitchFamily="18" charset="0"/>
              </a:rPr>
              <a:t> 5) накопление, обработку и ведение банка данных о земельных участках и их субъектах, а также другой земельно-кадастровой информации на бумажных носителях и в электронной форме;</a:t>
            </a:r>
            <a:br>
              <a:rPr lang="ru-RU" sz="2400">
                <a:latin typeface="Bookman Old Style" panose="02050604050505020204" pitchFamily="18" charset="0"/>
              </a:rPr>
            </a:br>
            <a:r>
              <a:rPr lang="ru-RU" sz="2400">
                <a:latin typeface="Bookman Old Style" panose="02050604050505020204" pitchFamily="18" charset="0"/>
              </a:rPr>
              <a:t>      6) ведение автоматизированной информационной системы государственного земельного кадастра;</a:t>
            </a:r>
            <a:br>
              <a:rPr lang="ru-RU" sz="2400">
                <a:latin typeface="Bookman Old Style" panose="02050604050505020204" pitchFamily="18" charset="0"/>
              </a:rPr>
            </a:br>
            <a:r>
              <a:rPr lang="ru-RU" sz="2400">
                <a:latin typeface="Bookman Old Style" panose="02050604050505020204" pitchFamily="18" charset="0"/>
              </a:rPr>
              <a:t>      7) изготовление и ведение земельно-кадастровых карт, в том числе цифровых;</a:t>
            </a:r>
            <a:br>
              <a:rPr lang="ru-RU" sz="2400">
                <a:latin typeface="Bookman Old Style" panose="02050604050505020204" pitchFamily="18" charset="0"/>
              </a:rPr>
            </a:br>
            <a:r>
              <a:rPr lang="ru-RU" sz="2400">
                <a:latin typeface="Bookman Old Style" panose="02050604050505020204" pitchFamily="18" charset="0"/>
              </a:rPr>
              <a:t>      8) ведение земельно-кадастровой книги и единого государственного реестра земель;</a:t>
            </a:r>
            <a:br>
              <a:rPr lang="ru-RU" sz="2400">
                <a:latin typeface="Bookman Old Style" panose="02050604050505020204" pitchFamily="18" charset="0"/>
              </a:rPr>
            </a:br>
            <a:r>
              <a:rPr lang="ru-RU" sz="2400">
                <a:latin typeface="Bookman Old Style" panose="02050604050505020204" pitchFamily="18" charset="0"/>
              </a:rPr>
              <a:t>      9) изготовление и выдача идентификационных документов на земельный участок;</a:t>
            </a:r>
            <a:br>
              <a:rPr lang="ru-RU" sz="2400">
                <a:latin typeface="Bookman Old Style" panose="02050604050505020204" pitchFamily="18" charset="0"/>
              </a:rPr>
            </a:br>
            <a:r>
              <a:rPr lang="ru-RU" sz="2400">
                <a:latin typeface="Bookman Old Style" panose="02050604050505020204" pitchFamily="18" charset="0"/>
              </a:rPr>
              <a:t>      9-1) изготовление земельно-кадастрового плана;</a:t>
            </a:r>
            <a:br>
              <a:rPr lang="ru-RU" sz="2400">
                <a:latin typeface="Bookman Old Style" panose="02050604050505020204" pitchFamily="18" charset="0"/>
              </a:rPr>
            </a:br>
            <a:r>
              <a:rPr lang="ru-RU" sz="2400">
                <a:latin typeface="Bookman Old Style" panose="02050604050505020204" pitchFamily="18" charset="0"/>
              </a:rPr>
              <a:t>      10) присвоение кадастровых номеров земельным участкам;</a:t>
            </a:r>
            <a:br>
              <a:rPr lang="ru-RU" sz="2400">
                <a:latin typeface="Bookman Old Style" panose="02050604050505020204" pitchFamily="18" charset="0"/>
              </a:rPr>
            </a:br>
            <a:r>
              <a:rPr lang="ru-RU" sz="2400">
                <a:latin typeface="Bookman Old Style" panose="02050604050505020204" pitchFamily="18" charset="0"/>
              </a:rPr>
              <a:t>      11) изготовление паспортов земельных участков.</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689396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30" y="1035423"/>
            <a:ext cx="10824883" cy="4007224"/>
          </a:xfrm>
        </p:spPr>
        <p:txBody>
          <a:bodyPr>
            <a:normAutofit/>
          </a:bodyPr>
          <a:lstStyle/>
          <a:p>
            <a:pPr fontAlgn="base"/>
            <a:r>
              <a:rPr lang="ru-RU" sz="2700">
                <a:latin typeface="Bookman Old Style" panose="02050604050505020204" pitchFamily="18" charset="0"/>
              </a:rPr>
              <a:t>Кадастровое деление территории Республики Казахстан осуществляется в целях присвоения земельным участкам кадастровых номеров.</a:t>
            </a:r>
            <a:br>
              <a:rPr lang="ru-RU" sz="2700">
                <a:latin typeface="Bookman Old Style" panose="02050604050505020204" pitchFamily="18" charset="0"/>
              </a:rPr>
            </a:br>
            <a:r>
              <a:rPr lang="ru-RU" sz="2700">
                <a:latin typeface="Bookman Old Style" panose="02050604050505020204" pitchFamily="18" charset="0"/>
              </a:rPr>
              <a:t>      Единицей кадастрового деления территории Республики Казахстан являются учетные кварталы.</a:t>
            </a:r>
            <a:br>
              <a:rPr lang="ru-RU" sz="2700">
                <a:latin typeface="Bookman Old Style" panose="02050604050505020204" pitchFamily="18" charset="0"/>
              </a:rPr>
            </a:br>
            <a:r>
              <a:rPr lang="ru-RU" sz="2700">
                <a:latin typeface="Bookman Old Style" panose="02050604050505020204" pitchFamily="18" charset="0"/>
              </a:rPr>
              <a:t>      </a:t>
            </a:r>
            <a:r>
              <a:rPr lang="ru-RU" sz="2700" smtClean="0">
                <a:latin typeface="Bookman Old Style" panose="02050604050505020204" pitchFamily="18" charset="0"/>
              </a:rPr>
              <a:t>Каждому </a:t>
            </a:r>
            <a:r>
              <a:rPr lang="ru-RU" sz="2700">
                <a:latin typeface="Bookman Old Style" panose="02050604050505020204" pitchFamily="18" charset="0"/>
              </a:rPr>
              <a:t>земельному участку в целях определения местоположения (идентификации) присваиваются кадастровые </a:t>
            </a:r>
            <a:r>
              <a:rPr lang="ru-RU" sz="2700" smtClean="0">
                <a:latin typeface="Bookman Old Style" panose="02050604050505020204" pitchFamily="18" charset="0"/>
              </a:rPr>
              <a:t>номера</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1154279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30" y="591672"/>
            <a:ext cx="10824883" cy="5728446"/>
          </a:xfrm>
        </p:spPr>
        <p:txBody>
          <a:bodyPr>
            <a:normAutofit/>
          </a:bodyPr>
          <a:lstStyle/>
          <a:p>
            <a:pPr algn="just" fontAlgn="base"/>
            <a:r>
              <a:rPr lang="ru-RU" sz="2900">
                <a:latin typeface="Bookman Old Style" panose="02050604050505020204" pitchFamily="18" charset="0"/>
              </a:rPr>
              <a:t>Границы учетных кварталов, которые в последующем используются в правовом кадастре, по согласованию с органами архитектуры и градостроительства, государственной регистрации прав на недвижимое имущество определяются уполномоченными органами областей, городов республиканского значения, столицы, районов, городов областного значения по месту нахождения земельного участка и утверждаются соответствующими местными исполнительными органами.</a:t>
            </a:r>
            <a:br>
              <a:rPr lang="ru-RU" sz="2900">
                <a:latin typeface="Bookman Old Style" panose="02050604050505020204" pitchFamily="18" charset="0"/>
              </a:rPr>
            </a:b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085176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1" y="995082"/>
            <a:ext cx="10824883" cy="3832412"/>
          </a:xfrm>
        </p:spPr>
        <p:txBody>
          <a:bodyPr>
            <a:normAutofit/>
          </a:bodyPr>
          <a:lstStyle/>
          <a:p>
            <a:pPr algn="just" fontAlgn="base"/>
            <a:r>
              <a:rPr lang="ru-RU" sz="3100">
                <a:latin typeface="Bookman Old Style" panose="02050604050505020204" pitchFamily="18" charset="0"/>
              </a:rPr>
              <a:t>Перечень кодов, присваиваемых областям, городам республиканского значения, столице, районам и городам областного (районного) значения для целей формирования кадастровых номеров земельных участков, устанавливается центральным уполномоченным органом.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Tree>
    <p:extLst>
      <p:ext uri="{BB962C8B-B14F-4D97-AF65-F5344CB8AC3E}">
        <p14:creationId xmlns:p14="http://schemas.microsoft.com/office/powerpoint/2010/main" val="3856802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1196789" y="758041"/>
            <a:ext cx="10018058" cy="4832092"/>
          </a:xfrm>
          <a:prstGeom prst="rect">
            <a:avLst/>
          </a:prstGeom>
        </p:spPr>
        <p:txBody>
          <a:bodyPr wrap="square">
            <a:spAutoFit/>
          </a:bodyPr>
          <a:lstStyle/>
          <a:p>
            <a:pPr fontAlgn="base"/>
            <a:r>
              <a:rPr lang="ru-RU" sz="2800" b="0" smtClean="0">
                <a:solidFill>
                  <a:srgbClr val="000000"/>
                </a:solidFill>
                <a:effectLst/>
                <a:latin typeface="Bookman Old Style" panose="02050604050505020204" pitchFamily="18" charset="0"/>
              </a:rPr>
              <a:t>При учете земельных участков, фиксации подлежат следующие данные:</a:t>
            </a:r>
          </a:p>
          <a:p>
            <a:pPr fontAlgn="base"/>
            <a:r>
              <a:rPr lang="ru-RU" sz="2800" b="0" smtClean="0">
                <a:solidFill>
                  <a:srgbClr val="000000"/>
                </a:solidFill>
                <a:effectLst/>
                <a:latin typeface="Bookman Old Style" panose="02050604050505020204" pitchFamily="18" charset="0"/>
              </a:rPr>
              <a:t>      1. имя собственника или пользователя земельного участка;</a:t>
            </a:r>
          </a:p>
          <a:p>
            <a:pPr fontAlgn="base"/>
            <a:r>
              <a:rPr lang="ru-RU" sz="2800" b="0" smtClean="0">
                <a:solidFill>
                  <a:srgbClr val="000000"/>
                </a:solidFill>
                <a:effectLst/>
                <a:latin typeface="Bookman Old Style" panose="02050604050505020204" pitchFamily="18" charset="0"/>
              </a:rPr>
              <a:t>      2. площадь земельного участка;</a:t>
            </a:r>
          </a:p>
          <a:p>
            <a:pPr fontAlgn="base"/>
            <a:r>
              <a:rPr lang="ru-RU" sz="2800" b="0" smtClean="0">
                <a:solidFill>
                  <a:srgbClr val="000000"/>
                </a:solidFill>
                <a:effectLst/>
                <a:latin typeface="Bookman Old Style" panose="02050604050505020204" pitchFamily="18" charset="0"/>
              </a:rPr>
              <a:t>      3. форма собственности на земельный участок;</a:t>
            </a:r>
          </a:p>
          <a:p>
            <a:pPr fontAlgn="base"/>
            <a:r>
              <a:rPr lang="ru-RU" sz="2800" b="0" smtClean="0">
                <a:solidFill>
                  <a:srgbClr val="000000"/>
                </a:solidFill>
                <a:effectLst/>
                <a:latin typeface="Bookman Old Style" panose="02050604050505020204" pitchFamily="18" charset="0"/>
              </a:rPr>
              <a:t>      4. целевое назначение земельного участка;</a:t>
            </a:r>
          </a:p>
          <a:p>
            <a:pPr fontAlgn="base"/>
            <a:r>
              <a:rPr lang="ru-RU" sz="2800" b="0" smtClean="0">
                <a:solidFill>
                  <a:srgbClr val="000000"/>
                </a:solidFill>
                <a:effectLst/>
                <a:latin typeface="Bookman Old Style" panose="02050604050505020204" pitchFamily="18" charset="0"/>
              </a:rPr>
              <a:t>      5. ограничения в использовании и обременения земельного участка;</a:t>
            </a:r>
          </a:p>
          <a:p>
            <a:pPr fontAlgn="base"/>
            <a:r>
              <a:rPr lang="ru-RU" sz="2800" b="0" smtClean="0">
                <a:solidFill>
                  <a:srgbClr val="000000"/>
                </a:solidFill>
                <a:effectLst/>
                <a:latin typeface="Bookman Old Style" panose="02050604050505020204" pitchFamily="18" charset="0"/>
              </a:rPr>
              <a:t>      6. делимость или неделимость земельного участка;</a:t>
            </a:r>
          </a:p>
          <a:p>
            <a:pPr fontAlgn="base"/>
            <a:r>
              <a:rPr lang="ru-RU" sz="2800" b="0" smtClean="0">
                <a:solidFill>
                  <a:srgbClr val="000000"/>
                </a:solidFill>
                <a:effectLst/>
                <a:latin typeface="Bookman Old Style" panose="02050604050505020204" pitchFamily="18" charset="0"/>
              </a:rPr>
              <a:t>      7. кадастровый номер земельного участка.</a:t>
            </a:r>
            <a:endParaRPr lang="ru-RU" sz="2800" b="0">
              <a:solidFill>
                <a:srgbClr val="000000"/>
              </a:solidFill>
              <a:effectLst/>
              <a:latin typeface="Bookman Old Style" panose="02050604050505020204" pitchFamily="18" charset="0"/>
            </a:endParaRPr>
          </a:p>
        </p:txBody>
      </p:sp>
    </p:spTree>
    <p:extLst>
      <p:ext uri="{BB962C8B-B14F-4D97-AF65-F5344CB8AC3E}">
        <p14:creationId xmlns:p14="http://schemas.microsoft.com/office/powerpoint/2010/main" val="161003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645460" y="758041"/>
            <a:ext cx="10569387" cy="5693866"/>
          </a:xfrm>
          <a:prstGeom prst="rect">
            <a:avLst/>
          </a:prstGeom>
        </p:spPr>
        <p:txBody>
          <a:bodyPr wrap="square">
            <a:spAutoFit/>
          </a:bodyPr>
          <a:lstStyle/>
          <a:p>
            <a:pPr algn="just" fontAlgn="base"/>
            <a:r>
              <a:rPr lang="ru-RU"/>
              <a:t> </a:t>
            </a:r>
            <a:r>
              <a:rPr lang="ru-RU" sz="2800">
                <a:latin typeface="Bookman Old Style" panose="02050604050505020204" pitchFamily="18" charset="0"/>
              </a:rPr>
              <a:t>Учет качества и кадастровая оценка земель производится в целях:</a:t>
            </a:r>
          </a:p>
          <a:p>
            <a:pPr algn="just" fontAlgn="base"/>
            <a:r>
              <a:rPr lang="ru-RU" sz="2800">
                <a:latin typeface="Bookman Old Style" panose="02050604050505020204" pitchFamily="18" charset="0"/>
              </a:rPr>
              <a:t> </a:t>
            </a:r>
            <a:r>
              <a:rPr lang="ru-RU" sz="2800" smtClean="0">
                <a:latin typeface="Bookman Old Style" panose="02050604050505020204" pitchFamily="18" charset="0"/>
              </a:rPr>
              <a:t>	определения </a:t>
            </a:r>
            <a:r>
              <a:rPr lang="ru-RU" sz="2800">
                <a:latin typeface="Bookman Old Style" panose="02050604050505020204" pitchFamily="18" charset="0"/>
              </a:rPr>
              <a:t>эффективности использования земельного участка с учетом целевого назначения;</a:t>
            </a:r>
          </a:p>
          <a:p>
            <a:pPr algn="just" fontAlgn="base"/>
            <a:r>
              <a:rPr lang="ru-RU" sz="2800">
                <a:latin typeface="Bookman Old Style" panose="02050604050505020204" pitchFamily="18" charset="0"/>
              </a:rPr>
              <a:t>    </a:t>
            </a:r>
            <a:r>
              <a:rPr lang="ru-RU" sz="2800" smtClean="0">
                <a:latin typeface="Bookman Old Style" panose="02050604050505020204" pitchFamily="18" charset="0"/>
              </a:rPr>
              <a:t>определения </a:t>
            </a:r>
            <a:r>
              <a:rPr lang="ru-RU" sz="2800">
                <a:latin typeface="Bookman Old Style" panose="02050604050505020204" pitchFamily="18" charset="0"/>
              </a:rPr>
              <a:t>цены земельного участка (плата за продажу права аренды на земельный участок) при продаже их в частную собственность;</a:t>
            </a:r>
          </a:p>
          <a:p>
            <a:pPr algn="just" fontAlgn="base"/>
            <a:r>
              <a:rPr lang="ru-RU" sz="2800">
                <a:latin typeface="Bookman Old Style" panose="02050604050505020204" pitchFamily="18" charset="0"/>
              </a:rPr>
              <a:t>      </a:t>
            </a:r>
            <a:r>
              <a:rPr lang="ru-RU" sz="2800" smtClean="0">
                <a:latin typeface="Bookman Old Style" panose="02050604050505020204" pitchFamily="18" charset="0"/>
              </a:rPr>
              <a:t>    налогообложения</a:t>
            </a:r>
            <a:r>
              <a:rPr lang="ru-RU" sz="2800">
                <a:latin typeface="Bookman Old Style" panose="02050604050505020204" pitchFamily="18" charset="0"/>
              </a:rPr>
              <a:t>;</a:t>
            </a:r>
          </a:p>
          <a:p>
            <a:pPr algn="just" fontAlgn="base"/>
            <a:r>
              <a:rPr lang="ru-RU" sz="2800">
                <a:latin typeface="Bookman Old Style" panose="02050604050505020204" pitchFamily="18" charset="0"/>
              </a:rPr>
              <a:t>   </a:t>
            </a:r>
            <a:r>
              <a:rPr lang="ru-RU" sz="2800" smtClean="0">
                <a:latin typeface="Bookman Old Style" panose="02050604050505020204" pitchFamily="18" charset="0"/>
              </a:rPr>
              <a:t>	 определения </a:t>
            </a:r>
            <a:r>
              <a:rPr lang="ru-RU" sz="2800">
                <a:latin typeface="Bookman Old Style" panose="02050604050505020204" pitchFamily="18" charset="0"/>
              </a:rPr>
              <a:t>судом выкупной цены и размеров выплат при принудительном изъятии земельного участка для государственных нужд и в случае реквизиции.</a:t>
            </a:r>
          </a:p>
          <a:p>
            <a:pPr fontAlgn="base"/>
            <a:endParaRPr lang="ru-RU" sz="2800" b="0">
              <a:solidFill>
                <a:srgbClr val="000000"/>
              </a:solidFill>
              <a:effectLst/>
              <a:latin typeface="Bookman Old Style" panose="02050604050505020204" pitchFamily="18" charset="0"/>
            </a:endParaRPr>
          </a:p>
        </p:txBody>
      </p:sp>
    </p:spTree>
    <p:extLst>
      <p:ext uri="{BB962C8B-B14F-4D97-AF65-F5344CB8AC3E}">
        <p14:creationId xmlns:p14="http://schemas.microsoft.com/office/powerpoint/2010/main" val="378614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3108543"/>
          </a:xfrm>
          <a:prstGeom prst="rect">
            <a:avLst/>
          </a:prstGeom>
        </p:spPr>
        <p:txBody>
          <a:bodyPr wrap="square">
            <a:spAutoFit/>
          </a:bodyPr>
          <a:lstStyle/>
          <a:p>
            <a:pPr algn="just" fontAlgn="base"/>
            <a:r>
              <a:rPr lang="ru-RU"/>
              <a:t>  </a:t>
            </a:r>
            <a:r>
              <a:rPr lang="ru-RU" sz="2800">
                <a:latin typeface="Bookman Old Style" panose="02050604050505020204" pitchFamily="18" charset="0"/>
              </a:rPr>
              <a:t>При ведении земельного кадастра каждому земельному участку, в целях определения (идентификации), присваивается кадастровый номер, индивидуальный, не повторяющийся на территории Республики Казахстан, который сохраняется, пока участок существует как единое целое, таким же номером идентифицируется и </a:t>
            </a:r>
            <a:r>
              <a:rPr lang="ru-RU" sz="2800" u="sng">
                <a:latin typeface="Bookman Old Style" panose="02050604050505020204" pitchFamily="18" charset="0"/>
                <a:hlinkClick r:id="rId2"/>
              </a:rPr>
              <a:t>земельно-кадастровое дело</a:t>
            </a:r>
            <a:r>
              <a:rPr lang="ru-RU" sz="2800" u="sng">
                <a:latin typeface="Bookman Old Style" panose="02050604050505020204" pitchFamily="18" charset="0"/>
              </a:rPr>
              <a:t>.</a:t>
            </a:r>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1041509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4585871"/>
          </a:xfrm>
          <a:prstGeom prst="rect">
            <a:avLst/>
          </a:prstGeom>
        </p:spPr>
        <p:txBody>
          <a:bodyPr wrap="square">
            <a:spAutoFit/>
          </a:bodyPr>
          <a:lstStyle/>
          <a:p>
            <a:pPr algn="just" fontAlgn="base"/>
            <a:r>
              <a:rPr lang="ru-RU"/>
              <a:t>  </a:t>
            </a:r>
            <a:r>
              <a:rPr lang="ru-RU" sz="2400">
                <a:latin typeface="Bookman Old Style" panose="02050604050505020204" pitchFamily="18" charset="0"/>
              </a:rPr>
              <a:t>Построение кадастрового номера определяется:</a:t>
            </a:r>
          </a:p>
          <a:p>
            <a:pPr algn="just" fontAlgn="base"/>
            <a:r>
              <a:rPr lang="ru-RU" sz="2400">
                <a:latin typeface="Bookman Old Style" panose="02050604050505020204" pitchFamily="18" charset="0"/>
              </a:rPr>
              <a:t>  </a:t>
            </a:r>
            <a:r>
              <a:rPr lang="ru-RU" sz="2400" smtClean="0">
                <a:latin typeface="Bookman Old Style" panose="02050604050505020204" pitchFamily="18" charset="0"/>
              </a:rPr>
              <a:t>  1. кодом </a:t>
            </a:r>
            <a:r>
              <a:rPr lang="ru-RU" sz="2400">
                <a:latin typeface="Bookman Old Style" panose="02050604050505020204" pitchFamily="18" charset="0"/>
              </a:rPr>
              <a:t>области или города республиканского значения, столицы;</a:t>
            </a:r>
          </a:p>
          <a:p>
            <a:pPr algn="just" fontAlgn="base"/>
            <a:r>
              <a:rPr lang="ru-RU" sz="2400">
                <a:latin typeface="Bookman Old Style" panose="02050604050505020204" pitchFamily="18" charset="0"/>
              </a:rPr>
              <a:t>      </a:t>
            </a:r>
            <a:r>
              <a:rPr lang="ru-RU" sz="2400" smtClean="0">
                <a:latin typeface="Bookman Old Style" panose="02050604050505020204" pitchFamily="18" charset="0"/>
              </a:rPr>
              <a:t>  2. кодом </a:t>
            </a:r>
            <a:r>
              <a:rPr lang="ru-RU" sz="2400">
                <a:latin typeface="Bookman Old Style" panose="02050604050505020204" pitchFamily="18" charset="0"/>
              </a:rPr>
              <a:t>района или города областного, районного значения;</a:t>
            </a:r>
          </a:p>
          <a:p>
            <a:pPr algn="just" fontAlgn="base"/>
            <a:r>
              <a:rPr lang="ru-RU" sz="2400">
                <a:latin typeface="Bookman Old Style" panose="02050604050505020204" pitchFamily="18" charset="0"/>
              </a:rPr>
              <a:t>  </a:t>
            </a:r>
            <a:r>
              <a:rPr lang="ru-RU" sz="2400" smtClean="0">
                <a:latin typeface="Bookman Old Style" panose="02050604050505020204" pitchFamily="18" charset="0"/>
              </a:rPr>
              <a:t>  3. кодом </a:t>
            </a:r>
            <a:r>
              <a:rPr lang="ru-RU" sz="2400">
                <a:latin typeface="Bookman Old Style" panose="02050604050505020204" pitchFamily="18" charset="0"/>
              </a:rPr>
              <a:t>учетного квартала (квартал населенного пункта, рабочие поселки и сельские населенные пункты, садоводческие и дачные общества, колочные леса, линейные объекты (железные, автомобильные дороги, наземные, надземные и подземные трубопроводы с полосами отвода, водоемы и другие));</a:t>
            </a:r>
          </a:p>
          <a:p>
            <a:pPr algn="just" fontAlgn="base"/>
            <a:r>
              <a:rPr lang="ru-RU" sz="2400">
                <a:latin typeface="Bookman Old Style" panose="02050604050505020204" pitchFamily="18" charset="0"/>
              </a:rPr>
              <a:t>  </a:t>
            </a:r>
            <a:r>
              <a:rPr lang="ru-RU" sz="2400" smtClean="0">
                <a:latin typeface="Bookman Old Style" panose="02050604050505020204" pitchFamily="18" charset="0"/>
              </a:rPr>
              <a:t>	4. порядковым </a:t>
            </a:r>
            <a:r>
              <a:rPr lang="ru-RU" sz="2400">
                <a:latin typeface="Bookman Old Style" panose="02050604050505020204" pitchFamily="18" charset="0"/>
              </a:rPr>
              <a:t>номером земельного участка в учетном квартале.</a:t>
            </a:r>
          </a:p>
          <a:p>
            <a:pPr algn="just" fontAlgn="base"/>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1556801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60" y="1075764"/>
            <a:ext cx="10824883" cy="3832412"/>
          </a:xfrm>
        </p:spPr>
        <p:txBody>
          <a:bodyPr>
            <a:normAutofit/>
          </a:bodyPr>
          <a:lstStyle/>
          <a:p>
            <a:pPr algn="just" fontAlgn="base"/>
            <a:r>
              <a:rPr lang="ru-RU" sz="3100">
                <a:latin typeface="Bookman Old Style" panose="02050604050505020204" pitchFamily="18" charset="0"/>
              </a:rPr>
              <a:t> </a:t>
            </a:r>
            <a:r>
              <a:rPr lang="ru-RU" sz="2900">
                <a:latin typeface="Bookman Old Style" panose="02050604050505020204" pitchFamily="18" charset="0"/>
              </a:rPr>
              <a:t>    </a:t>
            </a:r>
            <a:r>
              <a:rPr lang="ru-RU"/>
              <a:t/>
            </a:r>
            <a:br>
              <a:rPr lang="ru-RU"/>
            </a:br>
            <a:endParaRPr lang="ru-RU" sz="2900">
              <a:latin typeface="Bookman Old Style" panose="02050604050505020204" pitchFamily="18" charset="0"/>
            </a:endParaRPr>
          </a:p>
        </p:txBody>
      </p:sp>
      <p:sp>
        <p:nvSpPr>
          <p:cNvPr id="3" name="Прямоугольник 2"/>
          <p:cNvSpPr/>
          <p:nvPr/>
        </p:nvSpPr>
        <p:spPr>
          <a:xfrm>
            <a:off x="773207" y="1188347"/>
            <a:ext cx="10569387" cy="3539430"/>
          </a:xfrm>
          <a:prstGeom prst="rect">
            <a:avLst/>
          </a:prstGeom>
        </p:spPr>
        <p:txBody>
          <a:bodyPr wrap="square">
            <a:spAutoFit/>
          </a:bodyPr>
          <a:lstStyle/>
          <a:p>
            <a:pPr fontAlgn="base"/>
            <a:r>
              <a:rPr lang="ru-RU" sz="2800">
                <a:latin typeface="Bookman Old Style" panose="02050604050505020204" pitchFamily="18" charset="0"/>
              </a:rPr>
              <a:t>  Пример построения кадастрового номер:</a:t>
            </a:r>
          </a:p>
          <a:p>
            <a:pPr fontAlgn="base"/>
            <a:r>
              <a:rPr lang="ru-RU" sz="2800">
                <a:latin typeface="Bookman Old Style" panose="02050604050505020204" pitchFamily="18" charset="0"/>
              </a:rPr>
              <a:t>     02-021-043-111, где:</a:t>
            </a:r>
            <a:br>
              <a:rPr lang="ru-RU" sz="2800">
                <a:latin typeface="Bookman Old Style" panose="02050604050505020204" pitchFamily="18" charset="0"/>
              </a:rPr>
            </a:br>
            <a:r>
              <a:rPr lang="ru-RU" sz="2800">
                <a:latin typeface="Bookman Old Style" panose="02050604050505020204" pitchFamily="18" charset="0"/>
              </a:rPr>
              <a:t>     02 - код области;</a:t>
            </a:r>
            <a:br>
              <a:rPr lang="ru-RU" sz="2800">
                <a:latin typeface="Bookman Old Style" panose="02050604050505020204" pitchFamily="18" charset="0"/>
              </a:rPr>
            </a:br>
            <a:r>
              <a:rPr lang="ru-RU" sz="2800">
                <a:latin typeface="Bookman Old Style" panose="02050604050505020204" pitchFamily="18" charset="0"/>
              </a:rPr>
              <a:t>     021 - код </a:t>
            </a:r>
            <a:r>
              <a:rPr lang="ru-RU" sz="2800" smtClean="0">
                <a:latin typeface="Bookman Old Style" panose="02050604050505020204" pitchFamily="18" charset="0"/>
              </a:rPr>
              <a:t>района, города областного, районного значения;</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043 - код учетного квартала;</a:t>
            </a:r>
            <a:br>
              <a:rPr lang="ru-RU" sz="2800">
                <a:latin typeface="Bookman Old Style" panose="02050604050505020204" pitchFamily="18" charset="0"/>
              </a:rPr>
            </a:br>
            <a:r>
              <a:rPr lang="ru-RU" sz="2800">
                <a:latin typeface="Bookman Old Style" panose="02050604050505020204" pitchFamily="18" charset="0"/>
              </a:rPr>
              <a:t>     111 - номер земельного участка.</a:t>
            </a:r>
          </a:p>
          <a:p>
            <a:pPr algn="just" fontAlgn="base"/>
            <a:endParaRPr lang="ru-RU" sz="2800" b="0" u="sng">
              <a:effectLst/>
              <a:latin typeface="Bookman Old Style" panose="02050604050505020204" pitchFamily="18" charset="0"/>
            </a:endParaRPr>
          </a:p>
        </p:txBody>
      </p:sp>
    </p:spTree>
    <p:extLst>
      <p:ext uri="{BB962C8B-B14F-4D97-AF65-F5344CB8AC3E}">
        <p14:creationId xmlns:p14="http://schemas.microsoft.com/office/powerpoint/2010/main" val="41188341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220</Words>
  <Application>Microsoft Office PowerPoint</Application>
  <PresentationFormat>Широкоэкранный</PresentationFormat>
  <Paragraphs>39</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Bookman Old Style</vt:lpstr>
      <vt:lpstr>Calibri</vt:lpstr>
      <vt:lpstr>Calibri Light</vt:lpstr>
      <vt:lpstr>Тема Office</vt:lpstr>
      <vt:lpstr>ГОСУДАРСТВЕННЫЙ ЗЕМЕЛЬНЫЙ КАДАСТР  РЕСПУБЛИКИ КАЗАХСТАН</vt:lpstr>
      <vt:lpstr>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vt:lpstr>
      <vt:lpstr>Составной частью земельного кадастра является мелиоративный кадастр орошаемых земель, представляющий собой систему сведений о мелиоративном состоянии орошаемых земельных участков, оценке их качественных характеристик по природным и ирригационно-хозяйственным условиям, об учете их использования.</vt:lpstr>
      <vt:lpstr>Организация ведения земельного кадастра в Республике Казахстан осуществляется центральным уполномоченным органом.        Государственный земельный кадастр Республики Казахстан (земельный кадастр республики, областей, городов республиканского значения, столицы, районов, городов областного значения является составной частью государственной системы кадастров Республики Казахстан и ведется по единой системе на всей территории Республики Казахстан.       Деятельность по ведению государственного земельного кадастра Республики Казахстан относится к государственной монополии и осуществляется Государственной корпорацией.      </vt:lpstr>
      <vt:lpstr>       Цены на товары (работы, услуги), производимые и (или) реализуемые Государственной корпорацией, устанавливаются уполномоченным органом, определяемым решением Правительства Республики Казахстан из числа центральных государственных органов, по согласованию с центральным уполномоченным органом и антимонопольным органом. </vt:lpstr>
      <vt:lpstr>   Сведения государственного земельного кадастра являются государственным информационным ресурсом.      Формирование сведений государственного земельного кадастра обеспечивается проведением топографо-геодезических, аэрокосмических, картографических, землеустроительных работ, почвенных, геоботанических обследований и изысканий, работ по мониторингу земель, количественного и качественного учета земель, составлением земельно-кадастрового дела на конкретный земельный участок, изготовлением земельно-кадастровых карт и идентификационного документа на земельный участок. </vt:lpstr>
      <vt:lpstr>   Данные государственного земельного кадастра являются основой при планировании использования и охраны земель, при проведении землеустройства, оценке хозяйственной деятельности и осуществлении других мероприятий, связанных с использованием и охраной земель, а также для формирования единого государственного реестра земель, ведения правового и других кадастров, определения размера платежей за землю, учета стоимости земельных участков в составе недвижимого имущества и стоимости земли в составе природных ресурсов.</vt:lpstr>
      <vt:lpstr>   Единицей учета и хранения данных государственного земельного кадастра является земельный участок, выделенный в замкнутых границах, закрепляемый в установленном порядке за субъектами земельных правоотношений.        Государственному кадастровому учету подлежат земельные участки, расположенные на территории Республики Казахстан, независимо от формы собственности на землю, целевого назначения и разрешенного характера использования земельных участков.  </vt:lpstr>
      <vt:lpstr>   Ведение государственного земельного кадастра включает следующие виды деятельности:       1) формирование кадастрового дела земельного участка;       2) учет качества земель, включающий их экономическую оценку и ведение мониторинга земель, проведение почвенных, геоботанических, агрохимических обследований и бонитировки почв;       3) учет количества земель, собственников земельных участков и землепользователей, а также других субъектов земельных правоотношений для целей государственной регистрации;       4) государственную кадастровую оценку земель, включающую определение кадастровой (оценочной) стоимости земельных участков; составление схем границ оценочных зон в населенных пунктах с установлением в них поправочных коэффициентов к базовым ставкам платы за земельные участки; расчет базовых ставок платы за земельные участки; определение потерь сельскохозяйственного производства при изъятии сельскохозяйственных угодий для целей, не связанных с ведением сельского хозяйства;</vt:lpstr>
      <vt:lpstr>  5) накопление, обработку и ведение банка данных о земельных участках и их субъектах, а также другой земельно-кадастровой информации на бумажных носителях и в электронной форме;       6) ведение автоматизированной информационной системы государственного земельного кадастра;       7) изготовление и ведение земельно-кадастровых карт, в том числе цифровых;       8) ведение земельно-кадастровой книги и единого государственного реестра земель;       9) изготовление и выдача идентификационных документов на земельный участок;       9-1) изготовление земельно-кадастрового плана;       10) присвоение кадастровых номеров земельным участкам;       11) изготовление паспортов земельных участков. </vt:lpstr>
      <vt:lpstr>Кадастровое деление территории Республики Казахстан осуществляется в целях присвоения земельным участкам кадастровых номеров.       Единицей кадастрового деления территории Республики Казахстан являются учетные кварталы.       Каждому земельному участку в целях определения местоположения (идентификации) присваиваются кадастровые номера </vt:lpstr>
      <vt:lpstr>Границы учетных кварталов, которые в последующем используются в правовом кадастре, по согласованию с органами архитектуры и градостроительства, государственной регистрации прав на недвижимое имущество определяются уполномоченными органами областей, городов республиканского значения, столицы, районов, городов областного значения по месту нахождения земельного участка и утверждаются соответствующими местными исполнительными органами.       </vt:lpstr>
      <vt:lpstr>Перечень кодов, присваиваемых областям, городам республиканского значения, столице, районам и городам областного (районного) значения для целей формирования кадастровых номеров земельных участков, устанавливается центральным уполномоченным органом.      </vt:lpstr>
      <vt:lpstr>      </vt:lpstr>
      <vt:lpstr>      </vt:lpstr>
      <vt:lpstr>      </vt:lpstr>
      <vt:lpstr>      </vt:lpstr>
      <vt:lpstr>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Государственный земельный кадастр представляет собой систему сведений о природном и хозяйственном положении земель Республики Казахстан, местоположении, целевом использовании, размерах и границах земельных участков, их качественной характеристике, об учете землепользования и кадастровой стоимости земельных участков, иных необходимых сведений. В государственный земельный кадастр также включается информация о субъектах прав на земельные участки.</dc:title>
  <dc:creator>RePack by Diakov</dc:creator>
  <cp:lastModifiedBy>RePack by Diakov</cp:lastModifiedBy>
  <cp:revision>13</cp:revision>
  <dcterms:created xsi:type="dcterms:W3CDTF">2021-03-09T16:37:24Z</dcterms:created>
  <dcterms:modified xsi:type="dcterms:W3CDTF">2021-03-15T06:46:39Z</dcterms:modified>
</cp:coreProperties>
</file>